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3" r:id="rId3"/>
    <p:sldId id="261" r:id="rId4"/>
    <p:sldId id="262" r:id="rId5"/>
    <p:sldId id="264" r:id="rId6"/>
    <p:sldId id="266" r:id="rId7"/>
    <p:sldId id="257" r:id="rId8"/>
    <p:sldId id="258" r:id="rId9"/>
    <p:sldId id="259" r:id="rId10"/>
    <p:sldId id="260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C99469-51F2-41F3-B042-E98A755FF102}">
          <p14:sldIdLst>
            <p14:sldId id="256"/>
            <p14:sldId id="263"/>
            <p14:sldId id="261"/>
            <p14:sldId id="262"/>
            <p14:sldId id="264"/>
            <p14:sldId id="266"/>
            <p14:sldId id="257"/>
            <p14:sldId id="258"/>
            <p14:sldId id="259"/>
            <p14:sldId id="260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420-B7C7-E301-483E-D2BCA351F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940AF-5414-1F3B-F56A-21D439E58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BA6C8-2D98-62BC-3D57-D72D15CF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62536-DC11-E5EC-DFCF-F6F3B9D9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B90D6-35A3-0C5B-F5B9-AF0BB4F3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2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6B74-9736-FD08-02D9-7DEE7E65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9478B-8A37-E16A-B769-6B93BC833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466F-BC84-BD49-5D31-B9006788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C942-A41C-967E-5C4C-E4C60716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C5B1-E04E-E6D5-22C7-2DB912BE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0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05305-392B-4938-282F-2B32FBEF5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95205-80D8-71EB-4861-4684602D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B61E-7669-8863-E022-72ED5676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01CB3-F8F5-BE27-2017-B27F419C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87BB-7566-3FB7-5A11-1F15B9E6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1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09D4-172E-72A0-7989-27342843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62A6-BE4B-DCCC-ECB0-74BA75E8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0DC4-2701-7DDD-4EA3-739AD26B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89F7-A00A-59DE-41CE-695B5956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62F8C-2A66-8512-47E5-D5299086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A283-73A3-00E9-53B4-0F52F021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0AEB7-ED50-B703-BBA1-6DC3A51DA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66761-0872-6D68-B0A4-F9894CD3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B20DA-04DA-C568-CEAC-7BA0C7F6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015D-409A-2AFF-9881-A5F35C4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4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C498-CF6B-D2AB-D31A-80A162BA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5F7B-1EB9-04B5-6B06-8D4F4140C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74534-FBC9-F3DB-DDE5-8A804D3D2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489E5-4166-BE5E-F76C-6E5844B0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97F3A-3140-B25D-A9B7-3E9267EF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CEFE5-97D0-E510-A679-2C16623B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7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B615-5F58-C101-46E1-298FC4A3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D3A3-798B-7CAE-64D3-8D1F9E09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45D7-58D9-9951-B664-19376FCC4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DDF4F-07B1-E089-F013-7C23226D4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62593-13D5-9CD5-5C63-8F04CA4E1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6E117-43FC-0158-E151-78D5A494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4C4B7-1387-EABE-0C90-8C120B25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FE49F-192C-54C4-CF7E-5FDE143F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3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C019-063E-9118-1FBF-3D8BA00B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CF08B-FE3B-5E1F-55E5-1FC12658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E4BBE-5607-71F3-87E4-C705ED94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81D0-6E0D-74F4-C242-8F7CC2F4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3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1A8F9-1DE2-08C7-C77F-5B2695C3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2D34D-D854-4248-3BEB-D6149DDB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ED340-B8D5-927E-951A-68EA8606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607B-0332-2840-8419-69A12C40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637E-1A71-3618-E51E-C7D23DDF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880EA-9506-9702-BCF7-E2DBC54A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06D7C-45CB-7E9A-01B5-DF510143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BA8D8-33B6-143F-8A61-955B5C44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84F1A-8F81-AAE7-3DFA-A875CEBB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B729-FD5C-CFC1-B4A8-DFE87171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E1703-9339-413A-0076-68D308EA1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BFA15-6317-6093-D1E7-297AE1519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CA6CE-9A9D-2047-FE7B-5E0C0295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A48F7-330B-5DB9-A271-2BFFE47F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B6021-7A0D-ED09-15E1-7956129F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3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3605C-74A2-E559-01C5-9BCFA32E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21EB7-73E0-50CD-B1A5-6CC8536B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21CF1-ABD2-7237-89E8-C14748DB8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CAF5-6999-7165-55C6-1BC43E33E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E572C-1E26-63BA-7679-920FE887D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8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" descr="Abstract design of flower petals in pastel">
            <a:extLst>
              <a:ext uri="{FF2B5EF4-FFF2-40B4-BE49-F238E27FC236}">
                <a16:creationId xmlns:a16="http://schemas.microsoft.com/office/drawing/2014/main" id="{903D3B38-B04F-C426-7491-B0AF5B091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944B5-C0A6-CDC9-AF88-1FDD57609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One Way Anova in SPSS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C2BB5-8CA7-1F59-D12A-0C7ABCAF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Söhne"/>
              </a:rPr>
              <a:t>One-Way ANOVA Reveals Group Differences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8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9145-B3D2-A666-2C8C-88257A67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For SPSS IBM Statistics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D8DD1F-F092-C447-2B15-5A7D7F8B4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76" y="1690688"/>
            <a:ext cx="8511192" cy="4787546"/>
          </a:xfrm>
        </p:spPr>
      </p:pic>
    </p:spTree>
    <p:extLst>
      <p:ext uri="{BB962C8B-B14F-4D97-AF65-F5344CB8AC3E}">
        <p14:creationId xmlns:p14="http://schemas.microsoft.com/office/powerpoint/2010/main" val="368408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AEAA-95EC-CBCA-8999-9B4BAC33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5F3C-E8E5-6A06-EC66-A9FE9958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Consider a field study in which three fertilizers are tested and we want to compare their efficiency. Each fertilizer is used to grow ten plots and, then, the crops are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harv</a:t>
            </a:r>
            <a:r>
              <a:rPr lang="en-US" b="0" i="0" dirty="0">
                <a:effectLst/>
                <a:latin typeface="Roboto" panose="02000000000000000000" pitchFamily="2" charset="0"/>
              </a:rPr>
              <a:t>	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ested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yield_1 = 6.27, 5.36, 6.39, 4.85, 5.99, 7.14, 5.08, 4.07, 4.35, 4.95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yield_2 = 3.07, 3.29, 4.04, 4.19, 3.41, 3.75, 4.87, 3.94, 6.28, 3.15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yield_3 =4.04, 3.79, 4.56, 4.55, 4.53, 3.53, 3.71, 7.00, 4.61, 4.55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415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EF6F-B5D9-4C6C-8DB5-889EC94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Define Variables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FA018-590B-F1DC-4749-4D73E817F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7" y="1284050"/>
            <a:ext cx="11070077" cy="5505855"/>
          </a:xfrm>
        </p:spPr>
      </p:pic>
    </p:spTree>
    <p:extLst>
      <p:ext uri="{BB962C8B-B14F-4D97-AF65-F5344CB8AC3E}">
        <p14:creationId xmlns:p14="http://schemas.microsoft.com/office/powerpoint/2010/main" val="11786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E1B6-C6FA-97A3-EDCB-DE4FA3D6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Define Dataset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E733A6-6125-D07B-73B5-0D64CC38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1" y="1825625"/>
            <a:ext cx="8706255" cy="4882390"/>
          </a:xfrm>
        </p:spPr>
      </p:pic>
    </p:spTree>
    <p:extLst>
      <p:ext uri="{BB962C8B-B14F-4D97-AF65-F5344CB8AC3E}">
        <p14:creationId xmlns:p14="http://schemas.microsoft.com/office/powerpoint/2010/main" val="125351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F041-BFC2-62ED-3B02-7C705A62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: Test ANOVA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3025DF-8FF3-C128-E890-36CDE21DB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" y="1825624"/>
            <a:ext cx="10603149" cy="4909749"/>
          </a:xfrm>
        </p:spPr>
      </p:pic>
    </p:spTree>
    <p:extLst>
      <p:ext uri="{BB962C8B-B14F-4D97-AF65-F5344CB8AC3E}">
        <p14:creationId xmlns:p14="http://schemas.microsoft.com/office/powerpoint/2010/main" val="147183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3D2A-542F-55B3-18E8-D0225E92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36CD89-649C-37ED-0692-6E5DA2ADC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825625"/>
            <a:ext cx="10068128" cy="5013714"/>
          </a:xfrm>
        </p:spPr>
      </p:pic>
    </p:spTree>
    <p:extLst>
      <p:ext uri="{BB962C8B-B14F-4D97-AF65-F5344CB8AC3E}">
        <p14:creationId xmlns:p14="http://schemas.microsoft.com/office/powerpoint/2010/main" val="176882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BC7-133F-409A-6B63-134F563F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028A-009E-2629-18F1-9FD1FFF7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6704B-38A1-A9E2-0826-00BE9E0F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18"/>
            <a:ext cx="1061125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C4C8-3F76-6ADA-C7EB-4E0B7580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: Part 1 – Test ANOVA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7E9742-8042-2BDD-4F8D-5FC6EDB5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825624"/>
            <a:ext cx="10175132" cy="4860503"/>
          </a:xfrm>
        </p:spPr>
      </p:pic>
    </p:spTree>
    <p:extLst>
      <p:ext uri="{BB962C8B-B14F-4D97-AF65-F5344CB8AC3E}">
        <p14:creationId xmlns:p14="http://schemas.microsoft.com/office/powerpoint/2010/main" val="988232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39E-AAEE-6168-78FE-55E4D9CB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: Part 2 :Check Descriptive Statistics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F6D125-33BC-5A1A-A5D1-50DD14CF6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9" y="1825625"/>
            <a:ext cx="8796537" cy="4948052"/>
          </a:xfrm>
        </p:spPr>
      </p:pic>
    </p:spTree>
    <p:extLst>
      <p:ext uri="{BB962C8B-B14F-4D97-AF65-F5344CB8AC3E}">
        <p14:creationId xmlns:p14="http://schemas.microsoft.com/office/powerpoint/2010/main" val="75437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0869-9B87-B5F8-5D08-E0C147A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: Part 2-Descriptive Statistics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4E5D02-24EB-8EE4-90EF-40888CA8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" y="1361872"/>
            <a:ext cx="11108988" cy="5428033"/>
          </a:xfrm>
        </p:spPr>
      </p:pic>
    </p:spTree>
    <p:extLst>
      <p:ext uri="{BB962C8B-B14F-4D97-AF65-F5344CB8AC3E}">
        <p14:creationId xmlns:p14="http://schemas.microsoft.com/office/powerpoint/2010/main" val="110165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884A-D5AC-297A-9EE4-2C182153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Dependent and independent Variable in ANOVA Test?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C7BC-493B-098F-9DAC-FD718934E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Dependent Variable or criterion variable : The Factor or variable we are testing</a:t>
            </a:r>
          </a:p>
          <a:p>
            <a:r>
              <a:rPr lang="en-IN" dirty="0"/>
              <a:t>Independent Variable : the outcome or the response variable</a:t>
            </a:r>
          </a:p>
          <a:p>
            <a:pPr marL="0" indent="0">
              <a:buNone/>
            </a:pPr>
            <a:r>
              <a:rPr lang="en-IN" dirty="0"/>
              <a:t>Examples:</a:t>
            </a:r>
          </a:p>
          <a:p>
            <a:pPr marL="0" indent="0">
              <a:buNone/>
            </a:pPr>
            <a:r>
              <a:rPr lang="en-IN" dirty="0"/>
              <a:t>1.An Economist would like to know if there are differences  in </a:t>
            </a:r>
            <a:r>
              <a:rPr lang="en-IN" dirty="0">
                <a:solidFill>
                  <a:srgbClr val="FF0000"/>
                </a:solidFill>
              </a:rPr>
              <a:t>income of Lecturers </a:t>
            </a:r>
            <a:r>
              <a:rPr lang="en-IN" dirty="0"/>
              <a:t>across the cities of </a:t>
            </a:r>
            <a:r>
              <a:rPr lang="en-IN" dirty="0">
                <a:solidFill>
                  <a:srgbClr val="0070C0"/>
                </a:solidFill>
              </a:rPr>
              <a:t>London, Paris and Islamabad.</a:t>
            </a:r>
          </a:p>
          <a:p>
            <a:pPr marL="0" indent="0">
              <a:buNone/>
            </a:pPr>
            <a:r>
              <a:rPr lang="en-IN" dirty="0"/>
              <a:t>2.A Manager wishes to evaluate if </a:t>
            </a:r>
            <a:r>
              <a:rPr lang="en-IN" dirty="0">
                <a:solidFill>
                  <a:srgbClr val="FF0000"/>
                </a:solidFill>
              </a:rPr>
              <a:t>staff satisfaction scores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differ across </a:t>
            </a:r>
            <a:r>
              <a:rPr lang="en-IN" dirty="0">
                <a:solidFill>
                  <a:srgbClr val="0070C0"/>
                </a:solidFill>
              </a:rPr>
              <a:t>permanent, part time and casual staff</a:t>
            </a:r>
            <a:r>
              <a:rPr lang="en-IN" dirty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3.Is there a difference in </a:t>
            </a:r>
            <a:r>
              <a:rPr lang="en-IN" dirty="0">
                <a:solidFill>
                  <a:srgbClr val="FF0000"/>
                </a:solidFill>
              </a:rPr>
              <a:t>optimism levels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across </a:t>
            </a:r>
            <a:r>
              <a:rPr lang="en-IN" dirty="0">
                <a:solidFill>
                  <a:srgbClr val="0070C0"/>
                </a:solidFill>
              </a:rPr>
              <a:t>three age levels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422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D37D-3DE6-CFE3-1743-D1249DB4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: Before Post Hoc Multiple </a:t>
            </a:r>
            <a:r>
              <a:rPr lang="en-IN" dirty="0" err="1"/>
              <a:t>Comparisions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5BF5DD-B8F3-C00D-86EA-67D96810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825624"/>
            <a:ext cx="10661515" cy="4925371"/>
          </a:xfrm>
        </p:spPr>
      </p:pic>
    </p:spTree>
    <p:extLst>
      <p:ext uri="{BB962C8B-B14F-4D97-AF65-F5344CB8AC3E}">
        <p14:creationId xmlns:p14="http://schemas.microsoft.com/office/powerpoint/2010/main" val="128693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CD9A-925C-AE1B-91AF-BA88F177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: Post Hoc Multiple </a:t>
            </a:r>
            <a:r>
              <a:rPr lang="en-IN" dirty="0" err="1"/>
              <a:t>Comparision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6A2C8E-C927-F553-6692-61E3D0C63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1381328"/>
            <a:ext cx="10614498" cy="5494775"/>
          </a:xfrm>
        </p:spPr>
      </p:pic>
    </p:spTree>
    <p:extLst>
      <p:ext uri="{BB962C8B-B14F-4D97-AF65-F5344CB8AC3E}">
        <p14:creationId xmlns:p14="http://schemas.microsoft.com/office/powerpoint/2010/main" val="9188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3C2B-7AC3-19D8-6BAE-7F4CC5E2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: output for post hoc Multiple </a:t>
            </a:r>
            <a:r>
              <a:rPr lang="en-IN" dirty="0" err="1"/>
              <a:t>Comparision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BD9E0F1-E96B-1D19-AF63-4CC6E225C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690688"/>
            <a:ext cx="10303213" cy="5148651"/>
          </a:xfrm>
        </p:spPr>
      </p:pic>
    </p:spTree>
    <p:extLst>
      <p:ext uri="{BB962C8B-B14F-4D97-AF65-F5344CB8AC3E}">
        <p14:creationId xmlns:p14="http://schemas.microsoft.com/office/powerpoint/2010/main" val="139335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14346-CDD5-BF47-13D4-0003615B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ONE 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4ADC-1365-9E9E-4CAE-708402C2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"One-Way ANOVA compares the means of three or more groups to see if they are significantly different from each other. It helps us determine if there's a meaningful difference in at least one group, making it a valuable tool for statistical analysis."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79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AE1E-0897-DE56-C24A-516C7B21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if there is significant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56A9-E6F7-FE7D-25F6-5C4C8E3A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We can conclude :</a:t>
            </a:r>
          </a:p>
          <a:p>
            <a:pPr marL="0" indent="0">
              <a:buNone/>
            </a:pPr>
            <a:r>
              <a:rPr lang="en-IN" dirty="0"/>
              <a:t>There exist some relationship between dependent and independent variable</a:t>
            </a:r>
          </a:p>
          <a:p>
            <a:pPr marL="0" indent="0">
              <a:buNone/>
            </a:pPr>
            <a:r>
              <a:rPr lang="en-IN" dirty="0"/>
              <a:t>It can be:</a:t>
            </a:r>
            <a:br>
              <a:rPr lang="en-IN" dirty="0"/>
            </a:br>
            <a:r>
              <a:rPr lang="en-IN" dirty="0"/>
              <a:t>positive, negative, linear, non linear, strong, weak, curvilinear, moderating, mediating.</a:t>
            </a:r>
          </a:p>
        </p:txBody>
      </p:sp>
    </p:spTree>
    <p:extLst>
      <p:ext uri="{BB962C8B-B14F-4D97-AF65-F5344CB8AC3E}">
        <p14:creationId xmlns:p14="http://schemas.microsoft.com/office/powerpoint/2010/main" val="282900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238C-2E65-7400-68B7-C60625C1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 Hoc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C7187-DB2C-690B-66AE-93466048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Tukey's HSD (Honestly Significant Difference) is an example of  post hoc test.</a:t>
            </a:r>
          </a:p>
          <a:p>
            <a:r>
              <a:rPr lang="en-US" b="0" i="0" dirty="0">
                <a:effectLst/>
                <a:latin typeface="Söhne"/>
              </a:rPr>
              <a:t>It can help you identify which specific group(s) differ from each other when you have more than two groups.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0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92BB-801B-06CB-C438-0D3721CA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39" y="2321146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How to run One Way ANOVA in SPSS?</a:t>
            </a:r>
          </a:p>
        </p:txBody>
      </p:sp>
    </p:spTree>
    <p:extLst>
      <p:ext uri="{BB962C8B-B14F-4D97-AF65-F5344CB8AC3E}">
        <p14:creationId xmlns:p14="http://schemas.microsoft.com/office/powerpoint/2010/main" val="254241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62F4-FADE-4879-090C-D7E504E6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Connecting to </a:t>
            </a:r>
            <a:r>
              <a:rPr lang="en-IN" dirty="0" err="1"/>
              <a:t>MyLab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110FE-89C1-7815-5A91-D8F994EB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63" y="1825625"/>
            <a:ext cx="8667793" cy="4875634"/>
          </a:xfrm>
        </p:spPr>
      </p:pic>
    </p:spTree>
    <p:extLst>
      <p:ext uri="{BB962C8B-B14F-4D97-AF65-F5344CB8AC3E}">
        <p14:creationId xmlns:p14="http://schemas.microsoft.com/office/powerpoint/2010/main" val="173824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6416-F6E3-C085-1F0E-1C7C3A3B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Connect to Apple/Windows Computer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235CD-4DE9-1A16-3B70-8AA4D63D9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1821642"/>
            <a:ext cx="8817997" cy="4960124"/>
          </a:xfrm>
        </p:spPr>
      </p:pic>
    </p:spTree>
    <p:extLst>
      <p:ext uri="{BB962C8B-B14F-4D97-AF65-F5344CB8AC3E}">
        <p14:creationId xmlns:p14="http://schemas.microsoft.com/office/powerpoint/2010/main" val="370521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2E6-7C4C-4D9C-A0B6-43652735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UNT General Access Virtual Desktop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6096F0-1F16-0D9D-7AE6-354E9072B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7" y="1398538"/>
            <a:ext cx="9066177" cy="5099724"/>
          </a:xfrm>
        </p:spPr>
      </p:pic>
    </p:spTree>
    <p:extLst>
      <p:ext uri="{BB962C8B-B14F-4D97-AF65-F5344CB8AC3E}">
        <p14:creationId xmlns:p14="http://schemas.microsoft.com/office/powerpoint/2010/main" val="344005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431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Söhne</vt:lpstr>
      <vt:lpstr>Office Theme</vt:lpstr>
      <vt:lpstr>One Way Anova in SPSS</vt:lpstr>
      <vt:lpstr>What is Dependent and independent Variable in ANOVA Test?</vt:lpstr>
      <vt:lpstr>What is ONE WAY ANOVA</vt:lpstr>
      <vt:lpstr>What if there is significant difference?</vt:lpstr>
      <vt:lpstr>Post Hoc Test</vt:lpstr>
      <vt:lpstr>How to run One Way ANOVA in SPSS?</vt:lpstr>
      <vt:lpstr>Connecting to MyLab</vt:lpstr>
      <vt:lpstr>Click On Connect to Apple/Windows Computer</vt:lpstr>
      <vt:lpstr>Click On UNT General Access Virtual Desktop</vt:lpstr>
      <vt:lpstr>Search For SPSS IBM Statistics</vt:lpstr>
      <vt:lpstr>Problem</vt:lpstr>
      <vt:lpstr>Define Variables</vt:lpstr>
      <vt:lpstr>Define Dataset</vt:lpstr>
      <vt:lpstr>Next : Test ANOVA</vt:lpstr>
      <vt:lpstr>Next</vt:lpstr>
      <vt:lpstr>Next</vt:lpstr>
      <vt:lpstr>Output : Part 1 – Test ANOVA</vt:lpstr>
      <vt:lpstr>Next : Part 2 :Check Descriptive Statistics</vt:lpstr>
      <vt:lpstr>Output : Part 2-Descriptive Statistics </vt:lpstr>
      <vt:lpstr>Next : Before Post Hoc Multiple Comparisions</vt:lpstr>
      <vt:lpstr>Next : Post Hoc Multiple Comparision</vt:lpstr>
      <vt:lpstr>Next : output for post hoc Multiple Comparision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Gona, Ruthvik Mallikarjuna Rao</dc:creator>
  <cp:lastModifiedBy>Gona, Ruthvik Mallikarjuna Rao</cp:lastModifiedBy>
  <cp:revision>4</cp:revision>
  <dcterms:created xsi:type="dcterms:W3CDTF">2023-09-26T05:16:17Z</dcterms:created>
  <dcterms:modified xsi:type="dcterms:W3CDTF">2023-09-29T09:27:52Z</dcterms:modified>
</cp:coreProperties>
</file>